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40" d="100"/>
          <a:sy n="40" d="100"/>
        </p:scale>
        <p:origin x="-1356" y="-1836"/>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2.png>
</file>

<file path=ppt/media/image3.tiff>
</file>

<file path=ppt/media/image4.tiff>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8/1/2019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tiff"/><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Arial" panose="020B0604020202020204" pitchFamily="34" charset="0"/>
                <a:cs typeface="Arial" panose="020B0604020202020204" pitchFamily="34" charset="0"/>
              </a:rPr>
              <a:t>Samuel Lam</a:t>
            </a:r>
            <a:r>
              <a:rPr lang="en-US" sz="6000" b="1" baseline="30000" dirty="0">
                <a:latin typeface="Arial" panose="020B0604020202020204" pitchFamily="34" charset="0"/>
                <a:cs typeface="Arial" panose="020B0604020202020204" pitchFamily="34" charset="0"/>
              </a:rPr>
              <a:t>1</a:t>
            </a:r>
            <a:r>
              <a:rPr lang="en-US" sz="6000" b="1" dirty="0">
                <a:latin typeface="Arial" panose="020B0604020202020204" pitchFamily="34" charset="0"/>
                <a:cs typeface="Arial" panose="020B0604020202020204" pitchFamily="34" charset="0"/>
              </a:rPr>
              <a:t>, Qi Gong</a:t>
            </a:r>
            <a:r>
              <a:rPr lang="en-US" sz="6000" b="1" baseline="30000" dirty="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Cheng</a:t>
            </a:r>
            <a:r>
              <a:rPr lang="en-US" sz="6000" b="1" baseline="30000" dirty="0">
                <a:latin typeface="Arial" panose="020B0604020202020204" pitchFamily="34" charset="0"/>
                <a:cs typeface="Arial" panose="020B0604020202020204" pitchFamily="34" charset="0"/>
              </a:rPr>
              <a:t>2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a:latin typeface="Arial" panose="020B0604020202020204" pitchFamily="34" charset="0"/>
                <a:cs typeface="Arial" panose="020B0604020202020204" pitchFamily="34" charset="0"/>
              </a:rPr>
              <a:t>1</a:t>
            </a:r>
            <a:r>
              <a:rPr lang="en-US" sz="4000" i="1" dirty="0">
                <a:latin typeface="Arial" panose="020B0604020202020204" pitchFamily="34" charset="0"/>
                <a:cs typeface="Arial" panose="020B0604020202020204" pitchFamily="34" charset="0"/>
              </a:rPr>
              <a:t>University of Maryland, College Park; </a:t>
            </a:r>
            <a:r>
              <a:rPr lang="en-US" sz="4000" b="1" baseline="30000" dirty="0">
                <a:latin typeface="Arial" panose="020B0604020202020204" pitchFamily="34" charset="0"/>
                <a:cs typeface="Arial" panose="020B0604020202020204" pitchFamily="34" charset="0"/>
              </a:rPr>
              <a:t>2</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51769"/>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10" name="Text Box 34"/>
          <p:cNvSpPr txBox="1">
            <a:spLocks noChangeArrowheads="1"/>
          </p:cNvSpPr>
          <p:nvPr/>
        </p:nvSpPr>
        <p:spPr bwMode="auto">
          <a:xfrm>
            <a:off x="914400" y="77724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8680588"/>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Text Box 34"/>
          <p:cNvSpPr txBox="1">
            <a:spLocks noChangeArrowheads="1"/>
          </p:cNvSpPr>
          <p:nvPr/>
        </p:nvSpPr>
        <p:spPr bwMode="auto">
          <a:xfrm>
            <a:off x="914400" y="228600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RESEARCH QUESTION</a:t>
            </a:r>
          </a:p>
        </p:txBody>
      </p:sp>
      <p:sp>
        <p:nvSpPr>
          <p:cNvPr id="24" name="Rectangle 23"/>
          <p:cNvSpPr/>
          <p:nvPr/>
        </p:nvSpPr>
        <p:spPr>
          <a:xfrm>
            <a:off x="914400" y="237744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38" name="Text Box 34"/>
          <p:cNvSpPr txBox="1">
            <a:spLocks noChangeArrowheads="1"/>
          </p:cNvSpPr>
          <p:nvPr/>
        </p:nvSpPr>
        <p:spPr bwMode="auto">
          <a:xfrm>
            <a:off x="13716000" y="4572000"/>
            <a:ext cx="34747199"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RESULTS</a:t>
            </a:r>
            <a:endParaRPr lang="en-US" sz="4400" dirty="0">
              <a:effectLst/>
            </a:endParaRPr>
          </a:p>
        </p:txBody>
      </p:sp>
      <p:sp>
        <p:nvSpPr>
          <p:cNvPr id="39" name="Rectangle 38"/>
          <p:cNvSpPr/>
          <p:nvPr/>
        </p:nvSpPr>
        <p:spPr>
          <a:xfrm>
            <a:off x="13715998" y="5486400"/>
            <a:ext cx="34747201"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5661600" y="25759181"/>
            <a:ext cx="128016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ASAP and </a:t>
            </a:r>
            <a:r>
              <a:rPr lang="en-US" sz="4000" b="0" dirty="0" err="1">
                <a:latin typeface="Arial" pitchFamily="34" charset="0"/>
                <a:cs typeface="Arial" pitchFamily="34" charset="0"/>
              </a:rPr>
              <a:t>QuPath</a:t>
            </a:r>
            <a:r>
              <a:rPr lang="en-US" sz="4000" b="0" dirty="0">
                <a:latin typeface="Arial" pitchFamily="34" charset="0"/>
                <a:cs typeface="Arial" pitchFamily="34" charset="0"/>
              </a:rPr>
              <a:t> generated similar images</a:t>
            </a:r>
          </a:p>
          <a:p>
            <a:pPr marL="571500" indent="-571500" algn="just">
              <a:buFont typeface="Arial" panose="020B0604020202020204" pitchFamily="34" charset="0"/>
              <a:buChar char="•"/>
            </a:pPr>
            <a:r>
              <a:rPr lang="en-US" sz="4000" b="0" dirty="0">
                <a:latin typeface="Arial" pitchFamily="34" charset="0"/>
                <a:cs typeface="Arial" pitchFamily="34" charset="0"/>
              </a:rPr>
              <a:t>Large 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a:t>
            </a:r>
            <a:r>
              <a:rPr lang="en-US" sz="4000" b="0">
                <a:latin typeface="Arial" pitchFamily="34" charset="0"/>
                <a:cs typeface="Arial" pitchFamily="34" charset="0"/>
              </a:rPr>
              <a:t>/void areas remains </a:t>
            </a:r>
            <a:r>
              <a:rPr lang="en-US" sz="4000" b="0" dirty="0">
                <a:latin typeface="Arial" pitchFamily="34" charset="0"/>
                <a:cs typeface="Arial" pitchFamily="34" charset="0"/>
              </a:rPr>
              <a:t>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5661600" y="24688800"/>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FINDINGS</a:t>
            </a:r>
          </a:p>
        </p:txBody>
      </p:sp>
      <p:sp>
        <p:nvSpPr>
          <p:cNvPr id="49" name="TextBox 48"/>
          <p:cNvSpPr txBox="1"/>
          <p:nvPr/>
        </p:nvSpPr>
        <p:spPr>
          <a:xfrm>
            <a:off x="35661600" y="32209822"/>
            <a:ext cx="12801600" cy="40774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ORISE. The mention of commercial products herein is not to be construed as either an actual or implied endorsement of such products by the Department of Health and Human Services.</a:t>
            </a:r>
          </a:p>
          <a:p>
            <a:pPr algn="just"/>
            <a:endParaRPr lang="en-US" sz="36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5661600" y="31035508"/>
            <a:ext cx="12801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ACKNOWLEDGEMENTS</a:t>
            </a:r>
          </a:p>
        </p:txBody>
      </p:sp>
      <p:sp>
        <p:nvSpPr>
          <p:cNvPr id="51" name="Rectangle 50"/>
          <p:cNvSpPr/>
          <p:nvPr/>
        </p:nvSpPr>
        <p:spPr>
          <a:xfrm>
            <a:off x="35661600" y="320040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914400" y="5722674"/>
            <a:ext cx="118872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Determine testing data required to demonstrate performance equivalence between WSI viewer devices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914400" y="45720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REGULATORY RELEVANCE</a:t>
            </a:r>
          </a:p>
        </p:txBody>
      </p:sp>
      <p:sp>
        <p:nvSpPr>
          <p:cNvPr id="54" name="Rectangle 53"/>
          <p:cNvSpPr/>
          <p:nvPr/>
        </p:nvSpPr>
        <p:spPr>
          <a:xfrm>
            <a:off x="914400" y="54864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6" name="Text Box 34"/>
          <p:cNvSpPr txBox="1">
            <a:spLocks noChangeArrowheads="1"/>
          </p:cNvSpPr>
          <p:nvPr/>
        </p:nvSpPr>
        <p:spPr bwMode="auto">
          <a:xfrm>
            <a:off x="914400" y="146304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BACKGROUND</a:t>
            </a:r>
            <a:endParaRPr lang="en-US" sz="4400" dirty="0">
              <a:effectLst/>
            </a:endParaRPr>
          </a:p>
        </p:txBody>
      </p:sp>
      <p:sp>
        <p:nvSpPr>
          <p:cNvPr id="57" name="Rectangle 56"/>
          <p:cNvSpPr/>
          <p:nvPr/>
        </p:nvSpPr>
        <p:spPr>
          <a:xfrm>
            <a:off x="914400" y="155448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84" name="Picture 83"/>
          <p:cNvPicPr>
            <a:picLocks noChangeAspect="1"/>
          </p:cNvPicPr>
          <p:nvPr/>
        </p:nvPicPr>
        <p:blipFill rotWithShape="1">
          <a:blip r:embed="rId4" cstate="print">
            <a:extLst>
              <a:ext uri="{28A0092B-C50C-407E-A947-70E740481C1C}">
                <a14:useLocalDpi xmlns:a14="http://schemas.microsoft.com/office/drawing/2010/main" val="0"/>
              </a:ext>
            </a:extLst>
          </a:blip>
          <a:srcRect l="10614" t="6584" r="8390" b="8258"/>
          <a:stretch/>
        </p:blipFill>
        <p:spPr>
          <a:xfrm>
            <a:off x="15146141" y="24737784"/>
            <a:ext cx="17772259" cy="11381016"/>
          </a:xfrm>
          <a:prstGeom prst="rect">
            <a:avLst/>
          </a:prstGeom>
        </p:spPr>
      </p:pic>
      <p:sp>
        <p:nvSpPr>
          <p:cNvPr id="113" name="Text Box 34"/>
          <p:cNvSpPr txBox="1">
            <a:spLocks noChangeArrowheads="1"/>
          </p:cNvSpPr>
          <p:nvPr/>
        </p:nvSpPr>
        <p:spPr bwMode="auto">
          <a:xfrm>
            <a:off x="914400" y="256032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METHODOLOGY</a:t>
            </a:r>
          </a:p>
        </p:txBody>
      </p:sp>
      <p:sp>
        <p:nvSpPr>
          <p:cNvPr id="114" name="Rectangle 113"/>
          <p:cNvSpPr/>
          <p:nvPr/>
        </p:nvSpPr>
        <p:spPr>
          <a:xfrm>
            <a:off x="914400" y="265176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99" name="Picture 98"/>
          <p:cNvPicPr>
            <a:picLocks noChangeAspect="1"/>
          </p:cNvPicPr>
          <p:nvPr/>
        </p:nvPicPr>
        <p:blipFill rotWithShape="1">
          <a:blip r:embed="rId5" cstate="print">
            <a:extLst>
              <a:ext uri="{28A0092B-C50C-407E-A947-70E740481C1C}">
                <a14:useLocalDpi xmlns:a14="http://schemas.microsoft.com/office/drawing/2010/main" val="0"/>
              </a:ext>
            </a:extLst>
          </a:blip>
          <a:srcRect l="9895" t="5097" r="65039" b="56295"/>
          <a:stretch/>
        </p:blipFill>
        <p:spPr>
          <a:xfrm>
            <a:off x="34747200" y="5722674"/>
            <a:ext cx="6858000" cy="6207866"/>
          </a:xfrm>
          <a:prstGeom prst="rect">
            <a:avLst/>
          </a:prstGeom>
        </p:spPr>
      </p:pic>
      <p:sp>
        <p:nvSpPr>
          <p:cNvPr id="131" name="Rectangle 130"/>
          <p:cNvSpPr/>
          <p:nvPr/>
        </p:nvSpPr>
        <p:spPr>
          <a:xfrm>
            <a:off x="35661600" y="25576300"/>
            <a:ext cx="12801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10" name="Picture 3" descr="C:\Users\Qi Gong\Desktop\Sam\WSI_viewer_evaluation-master\r_qupat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pic>
        <p:nvPicPr>
          <p:cNvPr id="115"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pic>
        <p:nvPicPr>
          <p:cNvPr id="1024" name="Picture 5" descr="C:\Users\Qi Gong\Desktop\Sam\WSI_viewer_evaluation-master\r_asap.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Users\Qi Gong\Desktop\Sam\WSI_viewer_evaluation-master\r_sedeen.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1752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grpSp>
        <p:nvGrpSpPr>
          <p:cNvPr id="1033" name="Group 1032"/>
          <p:cNvGrpSpPr/>
          <p:nvPr/>
        </p:nvGrpSpPr>
        <p:grpSpPr>
          <a:xfrm>
            <a:off x="13716000" y="10329794"/>
            <a:ext cx="21031200" cy="14359006"/>
            <a:chOff x="13716000" y="10058402"/>
            <a:chExt cx="21031200" cy="14359006"/>
          </a:xfrm>
        </p:grpSpPr>
        <p:pic>
          <p:nvPicPr>
            <p:cNvPr id="118" name="Picture 117"/>
            <p:cNvPicPr>
              <a:picLocks noChangeAspect="1"/>
            </p:cNvPicPr>
            <p:nvPr/>
          </p:nvPicPr>
          <p:blipFill rotWithShape="1">
            <a:blip r:embed="rId10" cstate="print">
              <a:extLst>
                <a:ext uri="{28A0092B-C50C-407E-A947-70E740481C1C}">
                  <a14:useLocalDpi xmlns:a14="http://schemas.microsoft.com/office/drawing/2010/main" val="0"/>
                </a:ext>
              </a:extLst>
            </a:blip>
            <a:srcRect l="68467" t="52328" r="9647" b="9421"/>
            <a:stretch/>
          </p:blipFill>
          <p:spPr>
            <a:xfrm>
              <a:off x="27700014" y="17373601"/>
              <a:ext cx="6858000" cy="7043806"/>
            </a:xfrm>
            <a:prstGeom prst="rect">
              <a:avLst/>
            </a:prstGeom>
          </p:spPr>
        </p:pic>
        <p:pic>
          <p:nvPicPr>
            <p:cNvPr id="120" name="Picture 119"/>
            <p:cNvPicPr>
              <a:picLocks noChangeAspect="1"/>
            </p:cNvPicPr>
            <p:nvPr/>
          </p:nvPicPr>
          <p:blipFill rotWithShape="1">
            <a:blip r:embed="rId10" cstate="print">
              <a:extLst>
                <a:ext uri="{28A0092B-C50C-407E-A947-70E740481C1C}">
                  <a14:useLocalDpi xmlns:a14="http://schemas.microsoft.com/office/drawing/2010/main" val="0"/>
                </a:ext>
              </a:extLst>
            </a:blip>
            <a:srcRect l="12290" t="51835" r="65824" b="9914"/>
            <a:stretch/>
          </p:blipFill>
          <p:spPr>
            <a:xfrm>
              <a:off x="13716000" y="17373602"/>
              <a:ext cx="6858000" cy="7043806"/>
            </a:xfrm>
            <a:prstGeom prst="rect">
              <a:avLst/>
            </a:prstGeom>
          </p:spPr>
        </p:pic>
        <p:pic>
          <p:nvPicPr>
            <p:cNvPr id="121" name="Picture 120"/>
            <p:cNvPicPr>
              <a:picLocks noChangeAspect="1"/>
            </p:cNvPicPr>
            <p:nvPr/>
          </p:nvPicPr>
          <p:blipFill rotWithShape="1">
            <a:blip r:embed="rId10" cstate="print">
              <a:extLst>
                <a:ext uri="{28A0092B-C50C-407E-A947-70E740481C1C}">
                  <a14:useLocalDpi xmlns:a14="http://schemas.microsoft.com/office/drawing/2010/main" val="0"/>
                </a:ext>
              </a:extLst>
            </a:blip>
            <a:srcRect l="40144" t="4422" r="37970" b="57327"/>
            <a:stretch/>
          </p:blipFill>
          <p:spPr>
            <a:xfrm>
              <a:off x="20574000" y="10058402"/>
              <a:ext cx="6858000" cy="7043806"/>
            </a:xfrm>
            <a:prstGeom prst="rect">
              <a:avLst/>
            </a:prstGeom>
          </p:spPr>
        </p:pic>
        <p:pic>
          <p:nvPicPr>
            <p:cNvPr id="122" name="Picture 121"/>
            <p:cNvPicPr>
              <a:picLocks noChangeAspect="1"/>
            </p:cNvPicPr>
            <p:nvPr/>
          </p:nvPicPr>
          <p:blipFill rotWithShape="1">
            <a:blip r:embed="rId10" cstate="print">
              <a:extLst>
                <a:ext uri="{28A0092B-C50C-407E-A947-70E740481C1C}">
                  <a14:useLocalDpi xmlns:a14="http://schemas.microsoft.com/office/drawing/2010/main" val="0"/>
                </a:ext>
              </a:extLst>
            </a:blip>
            <a:srcRect l="40621" t="52312" r="37493" b="9437"/>
            <a:stretch/>
          </p:blipFill>
          <p:spPr>
            <a:xfrm>
              <a:off x="20684359" y="17373602"/>
              <a:ext cx="6858000" cy="7043806"/>
            </a:xfrm>
            <a:prstGeom prst="rect">
              <a:avLst/>
            </a:prstGeom>
          </p:spPr>
        </p:pic>
        <p:pic>
          <p:nvPicPr>
            <p:cNvPr id="139" name="Picture 138"/>
            <p:cNvPicPr>
              <a:picLocks noChangeAspect="1"/>
            </p:cNvPicPr>
            <p:nvPr/>
          </p:nvPicPr>
          <p:blipFill rotWithShape="1">
            <a:blip r:embed="rId10" cstate="print">
              <a:extLst>
                <a:ext uri="{28A0092B-C50C-407E-A947-70E740481C1C}">
                  <a14:useLocalDpi xmlns:a14="http://schemas.microsoft.com/office/drawing/2010/main" val="0"/>
                </a:ext>
              </a:extLst>
            </a:blip>
            <a:srcRect l="12645" t="4567" r="65469" b="57182"/>
            <a:stretch/>
          </p:blipFill>
          <p:spPr>
            <a:xfrm>
              <a:off x="13716000" y="10058402"/>
              <a:ext cx="6858000" cy="7043806"/>
            </a:xfrm>
            <a:prstGeom prst="rect">
              <a:avLst/>
            </a:prstGeom>
          </p:spPr>
        </p:pic>
        <p:pic>
          <p:nvPicPr>
            <p:cNvPr id="140" name="Picture 139"/>
            <p:cNvPicPr>
              <a:picLocks noChangeAspect="1"/>
            </p:cNvPicPr>
            <p:nvPr/>
          </p:nvPicPr>
          <p:blipFill rotWithShape="1">
            <a:blip r:embed="rId10" cstate="print">
              <a:extLst>
                <a:ext uri="{28A0092B-C50C-407E-A947-70E740481C1C}">
                  <a14:useLocalDpi xmlns:a14="http://schemas.microsoft.com/office/drawing/2010/main" val="0"/>
                </a:ext>
              </a:extLst>
            </a:blip>
            <a:srcRect l="68908" t="4650" r="9206" b="57099"/>
            <a:stretch/>
          </p:blipFill>
          <p:spPr>
            <a:xfrm>
              <a:off x="27889200" y="10058402"/>
              <a:ext cx="6858000" cy="7043806"/>
            </a:xfrm>
            <a:prstGeom prst="rect">
              <a:avLst/>
            </a:prstGeom>
          </p:spPr>
        </p:pic>
      </p:grpSp>
      <p:sp>
        <p:nvSpPr>
          <p:cNvPr id="146" name="TextBox 145"/>
          <p:cNvSpPr txBox="1"/>
          <p:nvPr/>
        </p:nvSpPr>
        <p:spPr>
          <a:xfrm>
            <a:off x="13716000" y="5669280"/>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sp>
        <p:nvSpPr>
          <p:cNvPr id="151" name="TextBox 150"/>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sp>
        <p:nvSpPr>
          <p:cNvPr id="152" name="TextBox 151"/>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sp>
        <p:nvSpPr>
          <p:cNvPr id="153" name="TextBox 152"/>
          <p:cNvSpPr txBox="1"/>
          <p:nvPr/>
        </p:nvSpPr>
        <p:spPr>
          <a:xfrm>
            <a:off x="301752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pic>
        <p:nvPicPr>
          <p:cNvPr id="154" name="Picture 153"/>
          <p:cNvPicPr>
            <a:picLocks noChangeAspect="1"/>
          </p:cNvPicPr>
          <p:nvPr/>
        </p:nvPicPr>
        <p:blipFill rotWithShape="1">
          <a:blip r:embed="rId5" cstate="print">
            <a:extLst>
              <a:ext uri="{28A0092B-C50C-407E-A947-70E740481C1C}">
                <a14:useLocalDpi xmlns:a14="http://schemas.microsoft.com/office/drawing/2010/main" val="0"/>
              </a:ext>
            </a:extLst>
          </a:blip>
          <a:srcRect l="10138" t="52804" r="64796" b="8588"/>
          <a:stretch/>
        </p:blipFill>
        <p:spPr>
          <a:xfrm>
            <a:off x="41660379" y="5722674"/>
            <a:ext cx="6858000" cy="6207866"/>
          </a:xfrm>
          <a:prstGeom prst="rect">
            <a:avLst/>
          </a:prstGeom>
        </p:spPr>
      </p:pic>
      <p:pic>
        <p:nvPicPr>
          <p:cNvPr id="155" name="Picture 154"/>
          <p:cNvPicPr>
            <a:picLocks noChangeAspect="1"/>
          </p:cNvPicPr>
          <p:nvPr/>
        </p:nvPicPr>
        <p:blipFill rotWithShape="1">
          <a:blip r:embed="rId5" cstate="print">
            <a:extLst>
              <a:ext uri="{28A0092B-C50C-407E-A947-70E740481C1C}">
                <a14:useLocalDpi xmlns:a14="http://schemas.microsoft.com/office/drawing/2010/main" val="0"/>
              </a:ext>
            </a:extLst>
          </a:blip>
          <a:srcRect l="38435" t="5834" r="36499" b="55558"/>
          <a:stretch/>
        </p:blipFill>
        <p:spPr>
          <a:xfrm>
            <a:off x="34747200" y="12080134"/>
            <a:ext cx="6858000" cy="6207866"/>
          </a:xfrm>
          <a:prstGeom prst="rect">
            <a:avLst/>
          </a:prstGeom>
        </p:spPr>
      </p:pic>
      <p:pic>
        <p:nvPicPr>
          <p:cNvPr id="156" name="Picture 155"/>
          <p:cNvPicPr>
            <a:picLocks noChangeAspect="1"/>
          </p:cNvPicPr>
          <p:nvPr/>
        </p:nvPicPr>
        <p:blipFill rotWithShape="1">
          <a:blip r:embed="rId5" cstate="print">
            <a:extLst>
              <a:ext uri="{28A0092B-C50C-407E-A947-70E740481C1C}">
                <a14:useLocalDpi xmlns:a14="http://schemas.microsoft.com/office/drawing/2010/main" val="0"/>
              </a:ext>
            </a:extLst>
          </a:blip>
          <a:srcRect l="38208" t="52320" r="36726" b="9072"/>
          <a:stretch/>
        </p:blipFill>
        <p:spPr>
          <a:xfrm>
            <a:off x="41605200" y="11930540"/>
            <a:ext cx="6858000" cy="6207866"/>
          </a:xfrm>
          <a:prstGeom prst="rect">
            <a:avLst/>
          </a:prstGeom>
        </p:spPr>
      </p:pic>
      <p:pic>
        <p:nvPicPr>
          <p:cNvPr id="157" name="Picture 156"/>
          <p:cNvPicPr>
            <a:picLocks noChangeAspect="1"/>
          </p:cNvPicPr>
          <p:nvPr/>
        </p:nvPicPr>
        <p:blipFill rotWithShape="1">
          <a:blip r:embed="rId5" cstate="print">
            <a:extLst>
              <a:ext uri="{28A0092B-C50C-407E-A947-70E740481C1C}">
                <a14:useLocalDpi xmlns:a14="http://schemas.microsoft.com/office/drawing/2010/main" val="0"/>
              </a:ext>
            </a:extLst>
          </a:blip>
          <a:srcRect l="66192" t="5726" r="8742" b="55666"/>
          <a:stretch/>
        </p:blipFill>
        <p:spPr>
          <a:xfrm>
            <a:off x="34802379" y="18480934"/>
            <a:ext cx="6858000" cy="6207866"/>
          </a:xfrm>
          <a:prstGeom prst="rect">
            <a:avLst/>
          </a:prstGeom>
        </p:spPr>
      </p:pic>
      <p:pic>
        <p:nvPicPr>
          <p:cNvPr id="158" name="Picture 157"/>
          <p:cNvPicPr>
            <a:picLocks noChangeAspect="1"/>
          </p:cNvPicPr>
          <p:nvPr/>
        </p:nvPicPr>
        <p:blipFill rotWithShape="1">
          <a:blip r:embed="rId5" cstate="print">
            <a:extLst>
              <a:ext uri="{28A0092B-C50C-407E-A947-70E740481C1C}">
                <a14:useLocalDpi xmlns:a14="http://schemas.microsoft.com/office/drawing/2010/main" val="0"/>
              </a:ext>
            </a:extLst>
          </a:blip>
          <a:srcRect l="66727" t="52348" r="8207" b="9044"/>
          <a:stretch/>
        </p:blipFill>
        <p:spPr>
          <a:xfrm>
            <a:off x="41660379" y="18368700"/>
            <a:ext cx="6858000" cy="6207866"/>
          </a:xfrm>
          <a:prstGeom prst="rect">
            <a:avLst/>
          </a:prstGeom>
        </p:spPr>
      </p:pic>
      <p:sp>
        <p:nvSpPr>
          <p:cNvPr id="161" name="TextBox 8"/>
          <p:cNvSpPr txBox="1"/>
          <p:nvPr/>
        </p:nvSpPr>
        <p:spPr>
          <a:xfrm>
            <a:off x="914400" y="8872409"/>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b="0" dirty="0">
                <a:latin typeface="Arial" pitchFamily="34" charset="0"/>
                <a:cs typeface="Arial" pitchFamily="34" charset="0"/>
              </a:rPr>
              <a:t>In this study, a software program, the Image Viewer Integrity Evaluation System (IVIES), was developed to compare two image viewers on the pixel level and report any measured color differences. Four freely available image viewers were inspected with the test method. The results show that some of the viewers rendered the whole slide images differently compared with the factory image viewer.</a:t>
            </a:r>
            <a:endParaRPr lang="en-US" sz="3600" b="0" dirty="0">
              <a:latin typeface="Arial" panose="020B0604020202020204" pitchFamily="34" charset="0"/>
              <a:cs typeface="Arial" panose="020B0604020202020204" pitchFamily="34" charset="0"/>
            </a:endParaRPr>
          </a:p>
        </p:txBody>
      </p:sp>
      <p:sp>
        <p:nvSpPr>
          <p:cNvPr id="162" name="TextBox 54"/>
          <p:cNvSpPr txBox="1"/>
          <p:nvPr/>
        </p:nvSpPr>
        <p:spPr>
          <a:xfrm>
            <a:off x="914400" y="15737837"/>
            <a:ext cx="118872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b="0" dirty="0">
                <a:latin typeface="Arial" pitchFamily="34" charset="0"/>
                <a:cs typeface="Arial" pitchFamily="34" charset="0"/>
              </a:rPr>
              <a:t>A WSI system used in digital pathology consists of the scanner, image viewer, and display components. Recently, some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b="0" dirty="0">
              <a:latin typeface="Arial" panose="020B0604020202020204" pitchFamily="34" charset="0"/>
              <a:cs typeface="Arial" panose="020B0604020202020204" pitchFamily="34" charset="0"/>
            </a:endParaRPr>
          </a:p>
        </p:txBody>
      </p:sp>
      <p:sp>
        <p:nvSpPr>
          <p:cNvPr id="163" name="TextBox 21"/>
          <p:cNvSpPr txBox="1"/>
          <p:nvPr/>
        </p:nvSpPr>
        <p:spPr>
          <a:xfrm>
            <a:off x="914400" y="23927834"/>
            <a:ext cx="118872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b="0" dirty="0">
                <a:latin typeface="Arial" panose="020B0604020202020204" pitchFamily="34" charset="0"/>
                <a:cs typeface="Arial" panose="020B0604020202020204" pitchFamily="34" charset="0"/>
              </a:rPr>
              <a:t>Do different WSI viewers generate identical images for the same WSI file?</a:t>
            </a:r>
          </a:p>
        </p:txBody>
      </p:sp>
      <p:sp>
        <p:nvSpPr>
          <p:cNvPr id="166" name="TextBox 111"/>
          <p:cNvSpPr txBox="1"/>
          <p:nvPr/>
        </p:nvSpPr>
        <p:spPr>
          <a:xfrm>
            <a:off x="914400" y="26722952"/>
            <a:ext cx="11887200"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Use different viewers to open the same WSI</a:t>
            </a:r>
          </a:p>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Use a keyboard/mouse event generator to interact with the viewers to obtain the ROI</a:t>
            </a:r>
          </a:p>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Capture the screenshot in Windows</a:t>
            </a:r>
          </a:p>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Run registration; check registration accuracy</a:t>
            </a:r>
          </a:p>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Calculate color difference </a:t>
            </a:r>
            <a:r>
              <a:rPr lang="en-US" sz="4000" dirty="0">
                <a:latin typeface="Arial" panose="020B0604020202020204" pitchFamily="34" charset="0"/>
                <a:cs typeface="Arial" panose="020B0604020202020204" pitchFamily="34" charset="0"/>
              </a:rPr>
              <a:t>∆</a:t>
            </a:r>
            <a:r>
              <a:rPr lang="en-US" sz="4000" b="0" dirty="0">
                <a:latin typeface="Arial" panose="020B0604020202020204" pitchFamily="34" charset="0"/>
                <a:cs typeface="Arial" panose="020B0604020202020204" pitchFamily="34" charset="0"/>
              </a:rPr>
              <a:t>E for each pixel</a:t>
            </a:r>
          </a:p>
          <a:p>
            <a:pPr marL="571500" indent="-571500" algn="just">
              <a:buFont typeface="Arial" panose="020B0604020202020204" pitchFamily="34" charset="0"/>
              <a:buChar char="•"/>
            </a:pPr>
            <a:r>
              <a:rPr lang="en-US" sz="4000" b="0" dirty="0">
                <a:latin typeface="Arial" panose="020B0604020202020204" pitchFamily="34" charset="0"/>
                <a:cs typeface="Arial" panose="020B0604020202020204" pitchFamily="34" charset="0"/>
              </a:rPr>
              <a:t>Report statistics – mean, </a:t>
            </a:r>
            <a:r>
              <a:rPr lang="en-US" sz="4000" b="0" dirty="0" err="1">
                <a:latin typeface="Arial" panose="020B0604020202020204" pitchFamily="34" charset="0"/>
                <a:cs typeface="Arial" panose="020B0604020202020204" pitchFamily="34" charset="0"/>
              </a:rPr>
              <a:t>std</a:t>
            </a:r>
            <a:r>
              <a:rPr lang="en-US" sz="4000" b="0" dirty="0">
                <a:latin typeface="Arial" panose="020B0604020202020204" pitchFamily="34" charset="0"/>
                <a:cs typeface="Arial" panose="020B0604020202020204" pitchFamily="34" charset="0"/>
              </a:rPr>
              <a:t>, histogram, boxplot</a:t>
            </a:r>
          </a:p>
        </p:txBody>
      </p:sp>
      <p:sp>
        <p:nvSpPr>
          <p:cNvPr id="169" name="TextBox 40">
            <a:extLst>
              <a:ext uri="{FF2B5EF4-FFF2-40B4-BE49-F238E27FC236}">
                <a16:creationId xmlns:a16="http://schemas.microsoft.com/office/drawing/2014/main" id="{D2CE64BC-FF9C-40C6-BA7F-13C90BA2EF72}"/>
              </a:ext>
            </a:extLst>
          </p:cNvPr>
          <p:cNvSpPr txBox="1"/>
          <p:nvPr/>
        </p:nvSpPr>
        <p:spPr>
          <a:xfrm>
            <a:off x="953814" y="32209822"/>
            <a:ext cx="11847786" cy="290790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4000" b="0" i="1" dirty="0">
                <a:latin typeface="Arial" panose="020B0604020202020204" pitchFamily="34" charset="0"/>
                <a:cs typeface="Arial" panose="020B0604020202020204" pitchFamily="34" charset="0"/>
              </a:rPr>
              <a:t>NDP.View2 </a:t>
            </a:r>
            <a:r>
              <a:rPr lang="en-US" sz="4000" b="0" dirty="0">
                <a:latin typeface="Arial" panose="020B0604020202020204" pitchFamily="34" charset="0"/>
                <a:cs typeface="Arial" panose="020B0604020202020204" pitchFamily="34" charset="0"/>
              </a:rPr>
              <a:t>from Hamamatsu – reference</a:t>
            </a:r>
          </a:p>
          <a:p>
            <a:pPr marL="571500" indent="-571500" algn="just">
              <a:buFont typeface="Arial" panose="020B0604020202020204" pitchFamily="34" charset="0"/>
              <a:buChar char="•"/>
            </a:pPr>
            <a:r>
              <a:rPr lang="en-US" sz="4000" b="0" i="1" dirty="0" err="1">
                <a:latin typeface="Arial" panose="020B0604020202020204" pitchFamily="34" charset="0"/>
                <a:cs typeface="Arial" panose="020B0604020202020204" pitchFamily="34" charset="0"/>
              </a:rPr>
              <a:t>Sedeen</a:t>
            </a:r>
            <a:r>
              <a:rPr lang="en-US" sz="4000" b="0" dirty="0">
                <a:latin typeface="Arial" panose="020B0604020202020204" pitchFamily="34" charset="0"/>
                <a:cs typeface="Arial" panose="020B0604020202020204" pitchFamily="34" charset="0"/>
              </a:rPr>
              <a:t> from </a:t>
            </a:r>
            <a:r>
              <a:rPr lang="en-US" sz="4000" b="0" dirty="0" err="1">
                <a:latin typeface="Arial" panose="020B0604020202020204" pitchFamily="34" charset="0"/>
                <a:cs typeface="Arial" panose="020B0604020202020204" pitchFamily="34" charset="0"/>
              </a:rPr>
              <a:t>PathCore</a:t>
            </a:r>
            <a:r>
              <a:rPr lang="en-US" sz="4000" b="0" dirty="0">
                <a:latin typeface="Arial" panose="020B0604020202020204" pitchFamily="34" charset="0"/>
                <a:cs typeface="Arial" panose="020B0604020202020204" pitchFamily="34" charset="0"/>
              </a:rPr>
              <a:t> – DICOM WG26 chair</a:t>
            </a:r>
          </a:p>
          <a:p>
            <a:pPr marL="571500" indent="-571500" algn="just">
              <a:buFont typeface="Arial" panose="020B0604020202020204" pitchFamily="34" charset="0"/>
              <a:buChar char="•"/>
            </a:pPr>
            <a:r>
              <a:rPr lang="en-US" sz="4000" b="0" i="1" dirty="0" err="1">
                <a:latin typeface="Arial" panose="020B0604020202020204" pitchFamily="34" charset="0"/>
                <a:cs typeface="Arial" panose="020B0604020202020204" pitchFamily="34" charset="0"/>
              </a:rPr>
              <a:t>QuPath</a:t>
            </a:r>
            <a:r>
              <a:rPr lang="en-US" sz="4000" b="0" dirty="0">
                <a:latin typeface="Arial" panose="020B0604020202020204" pitchFamily="34" charset="0"/>
                <a:cs typeface="Arial" panose="020B0604020202020204" pitchFamily="34" charset="0"/>
              </a:rPr>
              <a:t> from Queen’s U</a:t>
            </a:r>
          </a:p>
          <a:p>
            <a:pPr marL="571500" indent="-571500" algn="just">
              <a:buFont typeface="Arial" panose="020B0604020202020204" pitchFamily="34" charset="0"/>
              <a:buChar char="•"/>
            </a:pPr>
            <a:r>
              <a:rPr lang="en-US" sz="4000" b="0" i="1" dirty="0">
                <a:latin typeface="Arial" panose="020B0604020202020204" pitchFamily="34" charset="0"/>
                <a:cs typeface="Arial" panose="020B0604020202020204" pitchFamily="34" charset="0"/>
              </a:rPr>
              <a:t>ASAP</a:t>
            </a:r>
            <a:r>
              <a:rPr lang="en-US" sz="4000" b="0" dirty="0">
                <a:latin typeface="Arial" panose="020B0604020202020204" pitchFamily="34" charset="0"/>
                <a:cs typeface="Arial" panose="020B0604020202020204" pitchFamily="34" charset="0"/>
              </a:rPr>
              <a:t> from </a:t>
            </a:r>
            <a:r>
              <a:rPr lang="en-US" sz="4000" b="0" dirty="0" err="1">
                <a:latin typeface="Arial" panose="020B0604020202020204" pitchFamily="34" charset="0"/>
                <a:cs typeface="Arial" panose="020B0604020202020204" pitchFamily="34" charset="0"/>
              </a:rPr>
              <a:t>Redboud</a:t>
            </a:r>
            <a:r>
              <a:rPr lang="en-US" sz="4000" b="0" dirty="0">
                <a:latin typeface="Arial" panose="020B0604020202020204" pitchFamily="34" charset="0"/>
                <a:cs typeface="Arial" panose="020B0604020202020204" pitchFamily="34" charset="0"/>
              </a:rPr>
              <a:t> U</a:t>
            </a:r>
          </a:p>
        </p:txBody>
      </p:sp>
      <p:sp>
        <p:nvSpPr>
          <p:cNvPr id="172" name="Text Box 34"/>
          <p:cNvSpPr txBox="1">
            <a:spLocks noChangeArrowheads="1"/>
          </p:cNvSpPr>
          <p:nvPr/>
        </p:nvSpPr>
        <p:spPr bwMode="auto">
          <a:xfrm>
            <a:off x="914400" y="3108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SUBJECTS</a:t>
            </a:r>
          </a:p>
        </p:txBody>
      </p:sp>
      <p:sp>
        <p:nvSpPr>
          <p:cNvPr id="173" name="Rectangle 172"/>
          <p:cNvSpPr/>
          <p:nvPr/>
        </p:nvSpPr>
        <p:spPr>
          <a:xfrm>
            <a:off x="914400" y="320040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765</TotalTime>
  <Words>306</Words>
  <Application>Microsoft Office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Cheng, Wei-Chung</cp:lastModifiedBy>
  <cp:revision>53</cp:revision>
  <dcterms:created xsi:type="dcterms:W3CDTF">2019-07-22T15:20:59Z</dcterms:created>
  <dcterms:modified xsi:type="dcterms:W3CDTF">2019-08-01T18:31:43Z</dcterms:modified>
</cp:coreProperties>
</file>

<file path=docProps/thumbnail.jpeg>
</file>